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387" r:id="rId2"/>
    <p:sldId id="392" r:id="rId3"/>
    <p:sldId id="389" r:id="rId4"/>
    <p:sldId id="390" r:id="rId5"/>
    <p:sldId id="399" r:id="rId6"/>
    <p:sldId id="400" r:id="rId7"/>
    <p:sldId id="401" r:id="rId8"/>
    <p:sldId id="393" r:id="rId9"/>
    <p:sldId id="403" r:id="rId10"/>
    <p:sldId id="405" r:id="rId11"/>
    <p:sldId id="406" r:id="rId12"/>
    <p:sldId id="394" r:id="rId13"/>
    <p:sldId id="409" r:id="rId14"/>
    <p:sldId id="413" r:id="rId15"/>
    <p:sldId id="395" r:id="rId16"/>
    <p:sldId id="416" r:id="rId17"/>
    <p:sldId id="417" r:id="rId18"/>
    <p:sldId id="418" r:id="rId19"/>
    <p:sldId id="425" r:id="rId20"/>
    <p:sldId id="414" r:id="rId21"/>
    <p:sldId id="419" r:id="rId22"/>
    <p:sldId id="415" r:id="rId23"/>
    <p:sldId id="420" r:id="rId24"/>
    <p:sldId id="396" r:id="rId25"/>
    <p:sldId id="423" r:id="rId26"/>
    <p:sldId id="424" r:id="rId27"/>
    <p:sldId id="397" r:id="rId28"/>
    <p:sldId id="422" r:id="rId29"/>
    <p:sldId id="421" r:id="rId30"/>
    <p:sldId id="260" r:id="rId31"/>
  </p:sldIdLst>
  <p:sldSz cx="9144000" cy="6858000" type="screen4x3"/>
  <p:notesSz cx="6858000" cy="9144000"/>
  <p:embeddedFontLst>
    <p:embeddedFont>
      <p:font typeface="나눔고딕" panose="020B0600000101010101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승한" initials="임" lastIdx="1" clrIdx="0">
    <p:extLst>
      <p:ext uri="{19B8F6BF-5375-455C-9EA6-DF929625EA0E}">
        <p15:presenceInfo xmlns:p15="http://schemas.microsoft.com/office/powerpoint/2012/main" userId="임승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3D4"/>
    <a:srgbClr val="FB625C"/>
    <a:srgbClr val="82A538"/>
    <a:srgbClr val="FFBF00"/>
    <a:srgbClr val="11A6FF"/>
    <a:srgbClr val="85D3F7"/>
    <a:srgbClr val="A4BF3A"/>
    <a:srgbClr val="0048AC"/>
    <a:srgbClr val="BAE6FF"/>
    <a:srgbClr val="4DA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6682" autoAdjust="0"/>
  </p:normalViewPr>
  <p:slideViewPr>
    <p:cSldViewPr>
      <p:cViewPr varScale="1">
        <p:scale>
          <a:sx n="74" d="100"/>
          <a:sy n="74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1F022-96BE-4918-9AAA-9283B5C4814F}" type="datetimeFigureOut">
              <a:rPr lang="ko-KR" altLang="en-US" smtClean="0"/>
              <a:t>2015-06-02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480B3-9546-47F2-903F-B1F4E0D61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18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27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3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A0A2A-984F-41C2-8CFE-6595FB6AA7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60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FFF52-5CE3-46CC-AD51-C0761A45BE53}" type="datetimeFigureOut">
              <a:rPr lang="ko-KR" altLang="en-US" smtClean="0"/>
              <a:pPr/>
              <a:t>2015-06-02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5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6" r:id="rId10"/>
    <p:sldLayoutId id="2147483657" r:id="rId11"/>
    <p:sldLayoutId id="2147483658" r:id="rId12"/>
    <p:sldLayoutId id="2147483659" r:id="rId13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4414" y="2223735"/>
            <a:ext cx="7102002" cy="1277273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주소록 프로젝트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Address-Book Project </a:t>
            </a:r>
            <a:endParaRPr lang="ko-KR" altLang="en-US" sz="3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012160" y="3851756"/>
            <a:ext cx="20986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01688"/>
            <a:r>
              <a:rPr lang="en-US" altLang="ko-KR" dirty="0" smtClean="0">
                <a:solidFill>
                  <a:srgbClr val="82A5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201203146 </a:t>
            </a:r>
            <a:r>
              <a:rPr lang="ko-KR" altLang="en-US" dirty="0" smtClean="0">
                <a:solidFill>
                  <a:srgbClr val="82A5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임승한</a:t>
            </a:r>
            <a:endParaRPr kumimoji="1" lang="ko-KR" altLang="ko-KR" b="0" i="0" u="none" strike="noStrike" cap="none" normalizeH="0" baseline="0" dirty="0" smtClean="0">
              <a:ln>
                <a:noFill/>
              </a:ln>
              <a:solidFill>
                <a:srgbClr val="82A538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949280"/>
            <a:ext cx="41529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69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계획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311151"/>
            <a:ext cx="6083460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일정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CPM(Critical Path Method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5" name="_x211572312" descr="EMB000016f8355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2060848"/>
            <a:ext cx="809696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oup 6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634328"/>
              </p:ext>
            </p:extLst>
          </p:nvPr>
        </p:nvGraphicFramePr>
        <p:xfrm>
          <a:off x="428596" y="5518897"/>
          <a:ext cx="8096969" cy="934439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4951126"/>
                <a:gridCol w="3145843"/>
              </a:tblGrid>
              <a:tr h="5072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 경로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 기간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</a:tr>
              <a:tr h="4271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A-B-C-D-E-F-G-H-I-J-K-L-M-N-O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28596" y="5014841"/>
            <a:ext cx="348338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CPM(Critical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 Method)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120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계획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311151"/>
            <a:ext cx="2348720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계획표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212201"/>
              </p:ext>
            </p:extLst>
          </p:nvPr>
        </p:nvGraphicFramePr>
        <p:xfrm>
          <a:off x="539552" y="1873852"/>
          <a:ext cx="8136903" cy="4760760"/>
        </p:xfrm>
        <a:graphic>
          <a:graphicData uri="http://schemas.openxmlformats.org/drawingml/2006/table">
            <a:tbl>
              <a:tblPr/>
              <a:tblGrid>
                <a:gridCol w="1859563"/>
                <a:gridCol w="1568973"/>
                <a:gridCol w="1568973"/>
                <a:gridCol w="1569697"/>
                <a:gridCol w="1569697"/>
              </a:tblGrid>
              <a:tr h="154753">
                <a:tc rowSpan="2"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소작업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6350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R-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 정의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36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R.1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분석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83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R.2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및 제약 정의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83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R.3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계획수립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R.4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 정리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83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R.5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요구분석 검토회의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D.1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분석서 수정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D.2.1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설계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D.2.2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 설계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D.3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설계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D.4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설계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83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D.5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분석서 검토회의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I-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I.1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I.2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계획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383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I.3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파일 구축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I.4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I.5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코딩 검토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T.1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T.2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테스트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  <a:tr h="170717"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T.3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설치</a:t>
                      </a: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8" marR="10798" marT="10798" marB="107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319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0141" y="3090223"/>
            <a:ext cx="3723719" cy="677555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정의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847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1235845" y="2143116"/>
            <a:ext cx="3216722" cy="1960566"/>
            <a:chOff x="1042962" y="2000240"/>
            <a:chExt cx="3216722" cy="1960566"/>
          </a:xfrm>
        </p:grpSpPr>
        <p:grpSp>
          <p:nvGrpSpPr>
            <p:cNvPr id="12" name="그룹 29"/>
            <p:cNvGrpSpPr/>
            <p:nvPr/>
          </p:nvGrpSpPr>
          <p:grpSpPr>
            <a:xfrm>
              <a:off x="1042962" y="2005549"/>
              <a:ext cx="3216432" cy="1955257"/>
              <a:chOff x="3286116" y="2143116"/>
              <a:chExt cx="4680000" cy="1214446"/>
            </a:xfrm>
          </p:grpSpPr>
          <p:sp>
            <p:nvSpPr>
              <p:cNvPr id="15" name="AutoShape 2"/>
              <p:cNvSpPr>
                <a:spLocks noChangeArrowheads="1"/>
              </p:cNvSpPr>
              <p:nvPr/>
            </p:nvSpPr>
            <p:spPr bwMode="gray">
              <a:xfrm>
                <a:off x="3286116" y="2143116"/>
                <a:ext cx="4680000" cy="1214446"/>
              </a:xfrm>
              <a:prstGeom prst="roundRect">
                <a:avLst>
                  <a:gd name="adj" fmla="val 5972"/>
                </a:avLst>
              </a:prstGeom>
              <a:gradFill rotWithShape="1">
                <a:gsLst>
                  <a:gs pos="0">
                    <a:srgbClr val="DDDDDD">
                      <a:gamma/>
                      <a:tint val="0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6350" algn="ctr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50800" dist="25400" dir="402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ko-KR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357554" y="2653820"/>
                <a:ext cx="4608562" cy="45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페이지 구분 없이 최근 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/>
                </a:r>
                <a:b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</a:b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등록 내용 순으로 보여준다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</p:txBody>
          </p:sp>
        </p:grpSp>
        <p:sp>
          <p:nvSpPr>
            <p:cNvPr id="4" name="양쪽 모서리가 둥근 사각형 3"/>
            <p:cNvSpPr/>
            <p:nvPr/>
          </p:nvSpPr>
          <p:spPr>
            <a:xfrm>
              <a:off x="1042962" y="200024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FFBF00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주소록 목록 보기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691433" y="2143116"/>
            <a:ext cx="3216722" cy="1960566"/>
            <a:chOff x="4498550" y="2000240"/>
            <a:chExt cx="3216722" cy="1960566"/>
          </a:xfrm>
        </p:grpSpPr>
        <p:grpSp>
          <p:nvGrpSpPr>
            <p:cNvPr id="19" name="그룹 29"/>
            <p:cNvGrpSpPr/>
            <p:nvPr/>
          </p:nvGrpSpPr>
          <p:grpSpPr>
            <a:xfrm>
              <a:off x="4498550" y="2005549"/>
              <a:ext cx="3216432" cy="1955257"/>
              <a:chOff x="3286116" y="2143116"/>
              <a:chExt cx="4680000" cy="1214446"/>
            </a:xfrm>
          </p:grpSpPr>
          <p:sp>
            <p:nvSpPr>
              <p:cNvPr id="21" name="AutoShape 2"/>
              <p:cNvSpPr>
                <a:spLocks noChangeArrowheads="1"/>
              </p:cNvSpPr>
              <p:nvPr/>
            </p:nvSpPr>
            <p:spPr bwMode="gray">
              <a:xfrm>
                <a:off x="3286116" y="2143116"/>
                <a:ext cx="4680000" cy="1214446"/>
              </a:xfrm>
              <a:prstGeom prst="roundRect">
                <a:avLst>
                  <a:gd name="adj" fmla="val 5972"/>
                </a:avLst>
              </a:prstGeom>
              <a:gradFill rotWithShape="1">
                <a:gsLst>
                  <a:gs pos="0">
                    <a:srgbClr val="DDDDDD">
                      <a:gamma/>
                      <a:tint val="0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6350" algn="ctr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50800" dist="25400" dir="402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ko-KR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57554" y="2653820"/>
                <a:ext cx="4608562" cy="432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번호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,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이름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,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전화번호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,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생일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,</a:t>
                </a:r>
                <a:b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</a:b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</a:t>
                </a:r>
                <a:r>
                  <a:rPr lang="ko-KR" altLang="en-US" sz="14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이메일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,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회사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,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메모를 등록한다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</p:txBody>
          </p:sp>
        </p:grpSp>
        <p:sp>
          <p:nvSpPr>
            <p:cNvPr id="20" name="양쪽 모서리가 둥근 사각형 19"/>
            <p:cNvSpPr/>
            <p:nvPr/>
          </p:nvSpPr>
          <p:spPr>
            <a:xfrm>
              <a:off x="4498550" y="200024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FB625C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주소록 입력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235845" y="4325954"/>
            <a:ext cx="3216722" cy="1960566"/>
            <a:chOff x="1042962" y="4150030"/>
            <a:chExt cx="3216722" cy="1960566"/>
          </a:xfrm>
        </p:grpSpPr>
        <p:grpSp>
          <p:nvGrpSpPr>
            <p:cNvPr id="24" name="그룹 29"/>
            <p:cNvGrpSpPr/>
            <p:nvPr/>
          </p:nvGrpSpPr>
          <p:grpSpPr>
            <a:xfrm>
              <a:off x="1042962" y="4155339"/>
              <a:ext cx="3216432" cy="1955257"/>
              <a:chOff x="3286116" y="2143116"/>
              <a:chExt cx="4680000" cy="1214446"/>
            </a:xfrm>
          </p:grpSpPr>
          <p:sp>
            <p:nvSpPr>
              <p:cNvPr id="26" name="AutoShape 2"/>
              <p:cNvSpPr>
                <a:spLocks noChangeArrowheads="1"/>
              </p:cNvSpPr>
              <p:nvPr/>
            </p:nvSpPr>
            <p:spPr bwMode="gray">
              <a:xfrm>
                <a:off x="3286116" y="2143116"/>
                <a:ext cx="4680000" cy="1214446"/>
              </a:xfrm>
              <a:prstGeom prst="roundRect">
                <a:avLst>
                  <a:gd name="adj" fmla="val 5972"/>
                </a:avLst>
              </a:prstGeom>
              <a:gradFill rotWithShape="1">
                <a:gsLst>
                  <a:gs pos="0">
                    <a:srgbClr val="DDDDDD">
                      <a:gamma/>
                      <a:tint val="0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6350" algn="ctr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50800" dist="25400" dir="402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ko-KR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357554" y="2653820"/>
                <a:ext cx="4608562" cy="458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사전에 정의된 관리자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/>
                </a:r>
                <a:b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</a:b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비밀번호로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수정한다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</p:txBody>
          </p:sp>
        </p:grpSp>
        <p:sp>
          <p:nvSpPr>
            <p:cNvPr id="25" name="양쪽 모서리가 둥근 사각형 24"/>
            <p:cNvSpPr/>
            <p:nvPr/>
          </p:nvSpPr>
          <p:spPr>
            <a:xfrm>
              <a:off x="1042962" y="415003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A4BF3A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주소록 수정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91433" y="4325954"/>
            <a:ext cx="3216722" cy="1960566"/>
            <a:chOff x="4498550" y="4150030"/>
            <a:chExt cx="3216722" cy="1960566"/>
          </a:xfrm>
        </p:grpSpPr>
        <p:grpSp>
          <p:nvGrpSpPr>
            <p:cNvPr id="29" name="그룹 29"/>
            <p:cNvGrpSpPr/>
            <p:nvPr/>
          </p:nvGrpSpPr>
          <p:grpSpPr>
            <a:xfrm>
              <a:off x="4498550" y="4155339"/>
              <a:ext cx="3216432" cy="1955257"/>
              <a:chOff x="3286116" y="2143116"/>
              <a:chExt cx="4680000" cy="1214446"/>
            </a:xfrm>
          </p:grpSpPr>
          <p:sp>
            <p:nvSpPr>
              <p:cNvPr id="31" name="AutoShape 2"/>
              <p:cNvSpPr>
                <a:spLocks noChangeArrowheads="1"/>
              </p:cNvSpPr>
              <p:nvPr/>
            </p:nvSpPr>
            <p:spPr bwMode="gray">
              <a:xfrm>
                <a:off x="3286116" y="2143116"/>
                <a:ext cx="4680000" cy="1214446"/>
              </a:xfrm>
              <a:prstGeom prst="roundRect">
                <a:avLst>
                  <a:gd name="adj" fmla="val 5972"/>
                </a:avLst>
              </a:prstGeom>
              <a:gradFill rotWithShape="1">
                <a:gsLst>
                  <a:gs pos="0">
                    <a:srgbClr val="DDDDDD">
                      <a:gamma/>
                      <a:tint val="0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6350" algn="ctr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50800" dist="25400" dir="402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ko-KR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357554" y="2781693"/>
                <a:ext cx="4608562" cy="232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수정 화면에서 삭제한다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</p:txBody>
          </p:sp>
        </p:grpSp>
        <p:sp>
          <p:nvSpPr>
            <p:cNvPr id="30" name="양쪽 모서리가 둥근 사각형 29"/>
            <p:cNvSpPr/>
            <p:nvPr/>
          </p:nvSpPr>
          <p:spPr>
            <a:xfrm>
              <a:off x="4498550" y="415003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11A6FF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주소록 삭제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요구사항 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271099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기능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니즈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(Needs)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32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요구사항 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193193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시나리오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255408"/>
              </p:ext>
            </p:extLst>
          </p:nvPr>
        </p:nvGraphicFramePr>
        <p:xfrm>
          <a:off x="539552" y="1988838"/>
          <a:ext cx="8064896" cy="480440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34687"/>
                <a:gridCol w="5630209"/>
              </a:tblGrid>
              <a:tr h="860490">
                <a:tc>
                  <a:txBody>
                    <a:bodyPr/>
                    <a:lstStyle/>
                    <a:p>
                      <a:pPr algn="ctr"/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시나리오</a:t>
                      </a:r>
                      <a:endParaRPr lang="en-US" altLang="ko-KR" sz="1400" dirty="0" smtClean="0"/>
                    </a:p>
                    <a:p>
                      <a:pPr algn="ctr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기능 상세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86049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주소록 목록 확인</a:t>
                      </a:r>
                      <a:endParaRPr lang="en-US" altLang="ko-KR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생일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메모 구성</a:t>
                      </a:r>
                      <a:endParaRPr lang="en-US" altLang="ko-KR" sz="14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삭제를 위해 본문을 클릭할 수 있는 링크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86049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주소록 입력 </a:t>
                      </a:r>
                      <a:endParaRPr lang="en-US" altLang="ko-KR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주소록 목록 화면에서 주소록 등록 링크를 클릭하여 페이지 이동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생일의 경우 연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일을 선택할 수 있는 달력 출력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36244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주소록 수정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및 삭제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주소록 목록 화면에서 주소록 번호의 링크를 클릭하여 페이지 이동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비밀번호를 입력 받아 본인 확인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비밀번호가 틀렸을 경우 입력화면으로 복귀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[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눌렀을 때 삭제 확인 메시지 출력 후 삭제 완료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86049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주소록 실행 메인</a:t>
                      </a:r>
                      <a:endParaRPr lang="en-US" altLang="ko-KR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주소록 수정 및 삭제 작업이 완료되면 주소록 목록 화면으로 복귀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542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79401" y="3090223"/>
            <a:ext cx="3385199" cy="677555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구현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27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307327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주소록 화면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84131"/>
              </p:ext>
            </p:extLst>
          </p:nvPr>
        </p:nvGraphicFramePr>
        <p:xfrm>
          <a:off x="539552" y="1844824"/>
          <a:ext cx="8064896" cy="48691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32448"/>
                <a:gridCol w="4032448"/>
              </a:tblGrid>
              <a:tr h="811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파일 이름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811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주소록 목록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addrbook_list.jsp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811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주소록 입력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addrbook_form.jsp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811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주소록 수정</a:t>
                      </a:r>
                      <a:r>
                        <a:rPr lang="en-US" altLang="ko-KR" smtClean="0"/>
                        <a:t>/</a:t>
                      </a:r>
                      <a:r>
                        <a:rPr lang="ko-KR" altLang="en-US" smtClean="0"/>
                        <a:t>삭제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addrbook_edit_form.jsp</a:t>
                      </a:r>
                      <a:endParaRPr lang="ko-KR" altLang="en-US" dirty="0" smtClean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811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주소록 실행 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index.jsp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811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공용 스타일시트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addrbook.css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786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4522392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컨트롤러 구조 및 동작 과정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5499" y="2204864"/>
            <a:ext cx="8668989" cy="4536504"/>
            <a:chOff x="295499" y="2295402"/>
            <a:chExt cx="8668989" cy="4536504"/>
          </a:xfrm>
        </p:grpSpPr>
        <p:grpSp>
          <p:nvGrpSpPr>
            <p:cNvPr id="6" name="그룹 5"/>
            <p:cNvGrpSpPr/>
            <p:nvPr/>
          </p:nvGrpSpPr>
          <p:grpSpPr>
            <a:xfrm>
              <a:off x="3394382" y="4077072"/>
              <a:ext cx="2350665" cy="2357978"/>
              <a:chOff x="5042972" y="2778665"/>
              <a:chExt cx="2136968" cy="1948742"/>
            </a:xfrm>
          </p:grpSpPr>
          <p:sp>
            <p:nvSpPr>
              <p:cNvPr id="26" name="정육면체 25"/>
              <p:cNvSpPr/>
              <p:nvPr/>
            </p:nvSpPr>
            <p:spPr bwMode="auto">
              <a:xfrm>
                <a:off x="5051572" y="4077072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A4BF3A">
                  <a:alpha val="85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9" name="정육면체 28"/>
              <p:cNvSpPr/>
              <p:nvPr/>
            </p:nvSpPr>
            <p:spPr bwMode="auto">
              <a:xfrm>
                <a:off x="5042972" y="3644269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11A6FF">
                  <a:alpha val="85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30" name="정육면체 29"/>
              <p:cNvSpPr/>
              <p:nvPr/>
            </p:nvSpPr>
            <p:spPr bwMode="auto">
              <a:xfrm>
                <a:off x="5042972" y="3211467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FB625C">
                  <a:alpha val="85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31" name="정육면체 30"/>
              <p:cNvSpPr/>
              <p:nvPr/>
            </p:nvSpPr>
            <p:spPr bwMode="auto">
              <a:xfrm>
                <a:off x="5042972" y="2778665"/>
                <a:ext cx="2128368" cy="650335"/>
              </a:xfrm>
              <a:prstGeom prst="cube">
                <a:avLst>
                  <a:gd name="adj" fmla="val 66111"/>
                </a:avLst>
              </a:prstGeom>
              <a:solidFill>
                <a:srgbClr val="FFBF00">
                  <a:alpha val="80000"/>
                </a:srgbClr>
              </a:solidFill>
              <a:ln w="12700" algn="ctr">
                <a:noFill/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non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/>
                <a:endParaRPr lang="en-US" altLang="ko-KR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7" name="정육면체 6"/>
            <p:cNvSpPr/>
            <p:nvPr/>
          </p:nvSpPr>
          <p:spPr bwMode="auto">
            <a:xfrm flipH="1">
              <a:off x="3333850" y="2295402"/>
              <a:ext cx="2476301" cy="845566"/>
            </a:xfrm>
            <a:prstGeom prst="cube">
              <a:avLst>
                <a:gd name="adj" fmla="val 2577"/>
              </a:avLst>
            </a:prstGeom>
            <a:solidFill>
              <a:srgbClr val="A4BF3A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AddrRean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8" name="정육면체 7"/>
            <p:cNvSpPr/>
            <p:nvPr/>
          </p:nvSpPr>
          <p:spPr bwMode="auto">
            <a:xfrm flipH="1">
              <a:off x="295499" y="3645024"/>
              <a:ext cx="2476301" cy="845566"/>
            </a:xfrm>
            <a:prstGeom prst="cube">
              <a:avLst>
                <a:gd name="adj" fmla="val 2577"/>
              </a:avLst>
            </a:prstGeom>
            <a:solidFill>
              <a:srgbClr val="FFBF00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addrbook_form.jsp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9" name="정육면체 8"/>
            <p:cNvSpPr/>
            <p:nvPr/>
          </p:nvSpPr>
          <p:spPr bwMode="auto">
            <a:xfrm flipH="1">
              <a:off x="6300192" y="3645024"/>
              <a:ext cx="2476301" cy="845566"/>
            </a:xfrm>
            <a:prstGeom prst="cube">
              <a:avLst>
                <a:gd name="adj" fmla="val 2577"/>
              </a:avLst>
            </a:prstGeom>
            <a:solidFill>
              <a:srgbClr val="11A6FF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AddrRean</a:t>
              </a:r>
              <a:endParaRPr lang="ko-KR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" name="정육면체 9"/>
            <p:cNvSpPr/>
            <p:nvPr/>
          </p:nvSpPr>
          <p:spPr bwMode="auto">
            <a:xfrm flipH="1">
              <a:off x="295499" y="5586349"/>
              <a:ext cx="2476301" cy="845566"/>
            </a:xfrm>
            <a:prstGeom prst="cube">
              <a:avLst>
                <a:gd name="adj" fmla="val 2577"/>
              </a:avLst>
            </a:prstGeom>
            <a:solidFill>
              <a:srgbClr val="FB625C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addrbook_list.jsp</a:t>
              </a:r>
              <a:endParaRPr lang="ko-KR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6209" y="5104852"/>
              <a:ext cx="1446192" cy="1492500"/>
            </a:xfrm>
            <a:prstGeom prst="rect">
              <a:avLst/>
            </a:prstGeom>
          </p:spPr>
        </p:pic>
        <p:pic>
          <p:nvPicPr>
            <p:cNvPr id="12" name="그림 11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031" y="3637934"/>
              <a:ext cx="474161" cy="439138"/>
            </a:xfrm>
            <a:prstGeom prst="rect">
              <a:avLst/>
            </a:prstGeom>
          </p:spPr>
        </p:pic>
        <p:pic>
          <p:nvPicPr>
            <p:cNvPr id="13" name="그림 12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781952" y="4077072"/>
              <a:ext cx="474161" cy="439138"/>
            </a:xfrm>
            <a:prstGeom prst="rect">
              <a:avLst/>
            </a:prstGeom>
          </p:spPr>
        </p:pic>
        <p:pic>
          <p:nvPicPr>
            <p:cNvPr id="14" name="그림 13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4330189" y="3374504"/>
              <a:ext cx="474161" cy="439138"/>
            </a:xfrm>
            <a:prstGeom prst="rect">
              <a:avLst/>
            </a:prstGeom>
          </p:spPr>
        </p:pic>
        <p:pic>
          <p:nvPicPr>
            <p:cNvPr id="15" name="그림 14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3703" y="3907433"/>
              <a:ext cx="474161" cy="439138"/>
            </a:xfrm>
            <a:prstGeom prst="rect">
              <a:avLst/>
            </a:prstGeom>
          </p:spPr>
        </p:pic>
        <p:pic>
          <p:nvPicPr>
            <p:cNvPr id="16" name="그림 15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797036" y="5822028"/>
              <a:ext cx="474161" cy="439138"/>
            </a:xfrm>
            <a:prstGeom prst="rect">
              <a:avLst/>
            </a:prstGeom>
          </p:spPr>
        </p:pic>
        <p:pic>
          <p:nvPicPr>
            <p:cNvPr id="17" name="그림 16" descr="arrow_6_gra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212224" y="4628534"/>
              <a:ext cx="474161" cy="439138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875268" y="5762284"/>
              <a:ext cx="11480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01688"/>
              <a:r>
                <a:rPr lang="en-US" altLang="ko-KR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DataBase</a:t>
              </a:r>
              <a:endPara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99751" y="5085184"/>
              <a:ext cx="25399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01688"/>
              <a:r>
                <a:rPr lang="ko-KR" altLang="en-US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뷰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컨트롤러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/>
              <a:r>
                <a:rPr lang="en-US" altLang="ko-KR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Addrbook_control.jsp</a:t>
              </a:r>
              <a:endPara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514856" y="3362555"/>
              <a:ext cx="13163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① action=insert</a:t>
              </a:r>
              <a:endParaRPr lang="ko-KR" altLang="en-US" sz="12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003955" y="3125814"/>
              <a:ext cx="9252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②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setXxx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()</a:t>
              </a:r>
              <a:endParaRPr lang="ko-KR" altLang="en-US" sz="12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251610" y="3308287"/>
              <a:ext cx="25042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③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insertDB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AddrBook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addrbook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endParaRPr lang="ko-KR" altLang="en-US" sz="12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648102" y="4653136"/>
              <a:ext cx="13163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④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데이터베이스</a:t>
              </a:r>
              <a:endPara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 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저장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4128" y="4509120"/>
              <a:ext cx="10342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⑤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true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리턴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676099" y="6554907"/>
              <a:ext cx="20399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⑥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response.sendRedirect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()</a:t>
              </a:r>
              <a:endParaRPr lang="ko-KR" altLang="en-US" sz="120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28596" y="1685519"/>
            <a:ext cx="6693865" cy="4385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addrbook_form.jsp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내용을 작성한 후 데이터베이스에 저장하는 과정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766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4522392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컨트롤러 구조 및 동작 과정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8316" y="2409269"/>
            <a:ext cx="85161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컨트롤러에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action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이라는 매개변수로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insert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라는 값 전달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fontAlgn="base">
              <a:lnSpc>
                <a:spcPct val="150000"/>
              </a:lnSpc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컨트롤러는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 값을 검사하고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해당값에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따른 처리를 수행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insert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 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AddrBean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 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insertDB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메서드를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호출하고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b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true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반환된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경우에는 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addrbook_list.jsp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포워딩하여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추가된 주소록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목록이 보일 수 있도록 함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135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1196752"/>
            <a:ext cx="4522392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컨트롤러 구조 및 동작 과정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2564904"/>
            <a:ext cx="43204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데이터베이스</a:t>
            </a:r>
            <a:endParaRPr lang="en-US" altLang="ko-KR" sz="16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6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addrbook_form.jsp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내용 입력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컨트롤러로 작성된 내용 전달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6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컨트롤러는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addrbook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객체 생성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6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전달받은 값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addrbook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대입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6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AddrBean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클래스의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insertDB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()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메서드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호출</a:t>
            </a:r>
            <a:endParaRPr lang="en-US" altLang="ko-KR" sz="16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6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83568" y="2161752"/>
            <a:ext cx="3893371" cy="3786214"/>
            <a:chOff x="892942" y="2161752"/>
            <a:chExt cx="3893371" cy="3786214"/>
          </a:xfrm>
        </p:grpSpPr>
        <p:sp>
          <p:nvSpPr>
            <p:cNvPr id="7" name="AutoShape 2"/>
            <p:cNvSpPr>
              <a:spLocks noChangeArrowheads="1"/>
            </p:cNvSpPr>
            <p:nvPr/>
          </p:nvSpPr>
          <p:spPr bwMode="gray">
            <a:xfrm>
              <a:off x="892942" y="2161752"/>
              <a:ext cx="3893371" cy="3786214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6350" algn="ctr">
              <a:solidFill>
                <a:srgbClr val="B2B2B2"/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endParaRPr kumimoji="1" lang="ko-KR" altLang="ko-KR" sz="1600" dirty="0" smtClean="0">
                <a:ea typeface="나눔고딕" pitchFamily="50" charset="-127"/>
                <a:cs typeface="Arial" pitchFamily="34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19" y="2197602"/>
              <a:ext cx="3811058" cy="3737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6890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071802" y="185719"/>
            <a:ext cx="300039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CONTENTS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482853" y="1196752"/>
            <a:ext cx="6438900" cy="895350"/>
            <a:chOff x="1352550" y="2981325"/>
            <a:chExt cx="6438900" cy="895350"/>
          </a:xfrm>
        </p:grpSpPr>
        <p:pic>
          <p:nvPicPr>
            <p:cNvPr id="22" name="그림 21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857488" y="318641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목표정의</a:t>
              </a:r>
            </a:p>
          </p:txBody>
        </p:sp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482853" y="2110304"/>
            <a:ext cx="6438900" cy="895350"/>
            <a:chOff x="1352550" y="2981325"/>
            <a:chExt cx="6438900" cy="895350"/>
          </a:xfrm>
        </p:grpSpPr>
        <p:pic>
          <p:nvPicPr>
            <p:cNvPr id="26" name="그림 25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857488" y="3186412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프로젝트 계획</a:t>
              </a:r>
            </a:p>
          </p:txBody>
        </p:sp>
        <p:sp>
          <p:nvSpPr>
            <p:cNvPr id="28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482853" y="3023856"/>
            <a:ext cx="6438900" cy="895350"/>
            <a:chOff x="1352550" y="2981325"/>
            <a:chExt cx="6438900" cy="895350"/>
          </a:xfrm>
        </p:grpSpPr>
        <p:pic>
          <p:nvPicPr>
            <p:cNvPr id="30" name="그림 29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857488" y="3186412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요구사항 정의</a:t>
              </a:r>
            </a:p>
          </p:txBody>
        </p:sp>
        <p:sp>
          <p:nvSpPr>
            <p:cNvPr id="32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482853" y="3937408"/>
            <a:ext cx="6438900" cy="895350"/>
            <a:chOff x="1352550" y="2981325"/>
            <a:chExt cx="6438900" cy="895350"/>
          </a:xfrm>
        </p:grpSpPr>
        <p:pic>
          <p:nvPicPr>
            <p:cNvPr id="34" name="그림 33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2981325"/>
              <a:ext cx="6438900" cy="89535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857488" y="3186412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설계 및 구현</a:t>
              </a:r>
            </a:p>
          </p:txBody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1835134" y="304972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482853" y="4850960"/>
            <a:ext cx="6438900" cy="895350"/>
            <a:chOff x="531168" y="-2667028"/>
            <a:chExt cx="6438900" cy="895350"/>
          </a:xfrm>
        </p:grpSpPr>
        <p:pic>
          <p:nvPicPr>
            <p:cNvPr id="41" name="그림 40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168" y="-2667028"/>
              <a:ext cx="6438900" cy="89535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036106" y="-246194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테스트</a:t>
              </a:r>
            </a:p>
          </p:txBody>
        </p:sp>
        <p:sp>
          <p:nvSpPr>
            <p:cNvPr id="43" name="TextBox 6"/>
            <p:cNvSpPr txBox="1">
              <a:spLocks noChangeArrowheads="1"/>
            </p:cNvSpPr>
            <p:nvPr/>
          </p:nvSpPr>
          <p:spPr bwMode="auto">
            <a:xfrm>
              <a:off x="1013752" y="-2598624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82853" y="5764510"/>
            <a:ext cx="6438900" cy="895350"/>
            <a:chOff x="683568" y="211915"/>
            <a:chExt cx="6438900" cy="895350"/>
          </a:xfrm>
        </p:grpSpPr>
        <p:pic>
          <p:nvPicPr>
            <p:cNvPr id="46" name="그림 45" descr="index_3_4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568" y="211915"/>
              <a:ext cx="6438900" cy="89535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188506" y="417002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배포 및 관리</a:t>
              </a:r>
            </a:p>
          </p:txBody>
        </p:sp>
        <p:sp>
          <p:nvSpPr>
            <p:cNvPr id="48" name="TextBox 6"/>
            <p:cNvSpPr txBox="1">
              <a:spLocks noChangeArrowheads="1"/>
            </p:cNvSpPr>
            <p:nvPr/>
          </p:nvSpPr>
          <p:spPr bwMode="auto">
            <a:xfrm>
              <a:off x="1166152" y="280319"/>
              <a:ext cx="4508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4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kumimoji="1" lang="ko-KR" altLang="ko-KR" sz="40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470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9" y="2145735"/>
            <a:ext cx="3759160" cy="3579153"/>
          </a:xfrm>
          <a:prstGeom prst="rect">
            <a:avLst/>
          </a:prstGeom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39966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인터페이스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15665" y="6089520"/>
            <a:ext cx="21419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목록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3568" y="2132856"/>
            <a:ext cx="3759160" cy="36125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6384" y="2740490"/>
            <a:ext cx="365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68728" y="2371212"/>
            <a:ext cx="14414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>
                <a:latin typeface="+mn-ea"/>
              </a:rPr>
              <a:t>주소록</a:t>
            </a:r>
            <a:r>
              <a:rPr lang="en-US" altLang="ko-KR" sz="1350" b="1" dirty="0">
                <a:latin typeface="+mn-ea"/>
              </a:rPr>
              <a:t>:</a:t>
            </a:r>
            <a:r>
              <a:rPr lang="ko-KR" altLang="en-US" sz="1350" b="1" dirty="0">
                <a:latin typeface="+mn-ea"/>
              </a:rPr>
              <a:t>목록화면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07976" y="2822721"/>
            <a:ext cx="957313" cy="26545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25" u="sng" dirty="0">
                <a:solidFill>
                  <a:srgbClr val="0070C0"/>
                </a:solidFill>
                <a:latin typeface="+mn-ea"/>
              </a:rPr>
              <a:t>주소록</a:t>
            </a:r>
            <a:r>
              <a:rPr lang="en-US" altLang="ko-KR" sz="1125" u="sng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125" u="sng" dirty="0">
                <a:solidFill>
                  <a:srgbClr val="0070C0"/>
                </a:solidFill>
                <a:latin typeface="+mn-ea"/>
              </a:rPr>
              <a:t>등록</a:t>
            </a: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92315"/>
              </p:ext>
            </p:extLst>
          </p:nvPr>
        </p:nvGraphicFramePr>
        <p:xfrm>
          <a:off x="1009775" y="3147621"/>
          <a:ext cx="3106748" cy="214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87"/>
                <a:gridCol w="776687"/>
                <a:gridCol w="776687"/>
                <a:gridCol w="776687"/>
              </a:tblGrid>
              <a:tr h="582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Contents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Contents</a:t>
                      </a:r>
                      <a:endParaRPr lang="ko-KR" altLang="en-US" sz="11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Contents</a:t>
                      </a:r>
                      <a:endParaRPr lang="ko-KR" altLang="en-US" sz="11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Contents</a:t>
                      </a:r>
                      <a:endParaRPr lang="ko-KR" altLang="en-US" sz="11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</a:tr>
              <a:tr h="390820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</a:tr>
              <a:tr h="390820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</a:tr>
              <a:tr h="390820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</a:tr>
              <a:tr h="390820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53399" y="2132856"/>
            <a:ext cx="3759160" cy="36125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09" y="2536015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618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34" y="2178963"/>
            <a:ext cx="3748326" cy="3528535"/>
          </a:xfrm>
          <a:prstGeom prst="rect">
            <a:avLst/>
          </a:prstGeom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39966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인터페이스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15665" y="6089519"/>
            <a:ext cx="4222868" cy="454293"/>
            <a:chOff x="336127" y="6075411"/>
            <a:chExt cx="4222868" cy="454293"/>
          </a:xfrm>
        </p:grpSpPr>
        <p:sp>
          <p:nvSpPr>
            <p:cNvPr id="2" name="직사각형 1"/>
            <p:cNvSpPr/>
            <p:nvPr/>
          </p:nvSpPr>
          <p:spPr>
            <a:xfrm>
              <a:off x="336127" y="6075412"/>
              <a:ext cx="2141933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주소록 작성 화면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74264" y="6075411"/>
              <a:ext cx="184731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683568" y="2132856"/>
            <a:ext cx="3759160" cy="36125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36384" y="2740490"/>
            <a:ext cx="365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68728" y="2371212"/>
            <a:ext cx="14414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>
                <a:latin typeface="+mn-ea"/>
              </a:rPr>
              <a:t>주소록</a:t>
            </a:r>
            <a:r>
              <a:rPr lang="en-US" altLang="ko-KR" sz="1350" b="1" dirty="0">
                <a:latin typeface="+mn-ea"/>
              </a:rPr>
              <a:t>:</a:t>
            </a:r>
            <a:r>
              <a:rPr lang="ko-KR" altLang="en-US" sz="1350" b="1" dirty="0">
                <a:latin typeface="+mn-ea"/>
              </a:rPr>
              <a:t>작성화면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63705" y="2822721"/>
            <a:ext cx="1245854" cy="26545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25" u="sng">
                <a:solidFill>
                  <a:srgbClr val="0070C0"/>
                </a:solidFill>
                <a:latin typeface="+mn-ea"/>
              </a:rPr>
              <a:t>게시물 목록으로</a:t>
            </a:r>
            <a:endParaRPr lang="ko-KR" altLang="en-US" sz="1125" u="sng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502174" y="3195642"/>
            <a:ext cx="2121948" cy="224309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138242" y="4450499"/>
            <a:ext cx="1779121" cy="12132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118967" y="3261707"/>
            <a:ext cx="1449319" cy="2505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118967" y="3559472"/>
            <a:ext cx="1449319" cy="2505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118967" y="3857237"/>
            <a:ext cx="1449319" cy="2505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118967" y="4155002"/>
            <a:ext cx="1449319" cy="2505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91065"/>
              </p:ext>
            </p:extLst>
          </p:nvPr>
        </p:nvGraphicFramePr>
        <p:xfrm>
          <a:off x="1581153" y="3275701"/>
          <a:ext cx="491197" cy="178141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91197"/>
              </a:tblGrid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/>
                        <a:t>이 </a:t>
                      </a:r>
                      <a:r>
                        <a:rPr lang="ko-KR" altLang="en-US" sz="800" b="0" dirty="0" err="1" smtClean="0"/>
                        <a:t>름</a:t>
                      </a:r>
                      <a:endParaRPr lang="ko-KR" altLang="en-US" sz="800" b="0" dirty="0"/>
                    </a:p>
                  </a:txBody>
                  <a:tcPr marL="68580" marR="68580" marT="34290" marB="34290" anchor="ctr"/>
                </a:tc>
              </a:tr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/>
                        <a:t>Email</a:t>
                      </a:r>
                      <a:endParaRPr lang="ko-KR" altLang="en-US" sz="800" b="0" dirty="0"/>
                    </a:p>
                  </a:txBody>
                  <a:tcPr marL="68580" marR="68580" marT="34290" marB="34290" anchor="ctr"/>
                </a:tc>
              </a:tr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/>
                        <a:t>전호번호</a:t>
                      </a:r>
                      <a:endParaRPr lang="ko-KR" altLang="en-US" sz="700" b="0" dirty="0"/>
                    </a:p>
                  </a:txBody>
                  <a:tcPr marL="68580" marR="68580" marT="34290" marB="34290" anchor="ctr"/>
                </a:tc>
              </a:tr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/>
                        <a:t>생 일</a:t>
                      </a:r>
                      <a:endParaRPr lang="ko-KR" altLang="en-US" sz="800" b="0" dirty="0"/>
                    </a:p>
                  </a:txBody>
                  <a:tcPr marL="68580" marR="68580" marT="34290" marB="34290" anchor="ctr"/>
                </a:tc>
              </a:tr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/>
                        <a:t>회 사</a:t>
                      </a:r>
                      <a:endParaRPr lang="ko-KR" altLang="en-US" sz="800" b="0" dirty="0"/>
                    </a:p>
                  </a:txBody>
                  <a:tcPr marL="68580" marR="68580" marT="34290" marB="34290" anchor="ctr"/>
                </a:tc>
              </a:tr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/>
                        <a:t>메 모</a:t>
                      </a:r>
                      <a:endParaRPr lang="ko-KR" altLang="en-US" sz="800" b="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69" name="직사각형 68"/>
          <p:cNvSpPr/>
          <p:nvPr/>
        </p:nvSpPr>
        <p:spPr>
          <a:xfrm>
            <a:off x="2572390" y="4918614"/>
            <a:ext cx="9108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50" b="1" dirty="0" err="1">
                <a:solidFill>
                  <a:srgbClr val="FF0000"/>
                </a:solidFill>
              </a:rPr>
              <a:t>Calender</a:t>
            </a:r>
            <a:endParaRPr lang="ko-KR" altLang="en-US" sz="1350" b="1" dirty="0">
              <a:solidFill>
                <a:srgbClr val="FF0000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353587" y="4171417"/>
            <a:ext cx="309700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75" dirty="0"/>
              <a:t>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653399" y="2132856"/>
            <a:ext cx="3759160" cy="36125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993" y="2536015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49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그림 1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92" y="2188468"/>
            <a:ext cx="3648095" cy="3472780"/>
          </a:xfrm>
          <a:prstGeom prst="rect">
            <a:avLst/>
          </a:prstGeom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8596" y="1311151"/>
            <a:ext cx="39966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인터페이스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83338" y="2132856"/>
            <a:ext cx="3759160" cy="36125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736154" y="2740490"/>
            <a:ext cx="365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868498" y="2371212"/>
            <a:ext cx="14414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>
                <a:latin typeface="+mn-ea"/>
              </a:rPr>
              <a:t>주소록</a:t>
            </a:r>
            <a:r>
              <a:rPr lang="en-US" altLang="ko-KR" sz="1350" b="1" dirty="0">
                <a:latin typeface="+mn-ea"/>
              </a:rPr>
              <a:t>:</a:t>
            </a:r>
            <a:r>
              <a:rPr lang="ko-KR" altLang="en-US" sz="1350" b="1" dirty="0">
                <a:latin typeface="+mn-ea"/>
              </a:rPr>
              <a:t>수정화면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963475" y="2822721"/>
            <a:ext cx="1245854" cy="26545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25" u="sng" dirty="0">
                <a:solidFill>
                  <a:srgbClr val="0070C0"/>
                </a:solidFill>
                <a:latin typeface="+mn-ea"/>
              </a:rPr>
              <a:t>주소록 목록으로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501944" y="3195642"/>
            <a:ext cx="2121948" cy="224309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128408" y="3261707"/>
            <a:ext cx="1449319" cy="2505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128408" y="3568383"/>
            <a:ext cx="1449319" cy="2505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128408" y="3875059"/>
            <a:ext cx="1449319" cy="2505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128408" y="4181735"/>
            <a:ext cx="1449319" cy="2505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631417"/>
              </p:ext>
            </p:extLst>
          </p:nvPr>
        </p:nvGraphicFramePr>
        <p:xfrm>
          <a:off x="1580923" y="3275701"/>
          <a:ext cx="491197" cy="178141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91197"/>
              </a:tblGrid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/>
                        <a:t>이 </a:t>
                      </a:r>
                      <a:r>
                        <a:rPr lang="ko-KR" altLang="en-US" sz="800" b="0" dirty="0" err="1" smtClean="0"/>
                        <a:t>름</a:t>
                      </a:r>
                      <a:endParaRPr lang="ko-KR" altLang="en-US" sz="800" b="0" dirty="0"/>
                    </a:p>
                  </a:txBody>
                  <a:tcPr marL="68580" marR="68580" marT="34290" marB="34290" anchor="ctr"/>
                </a:tc>
              </a:tr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/>
                        <a:t>Email</a:t>
                      </a:r>
                      <a:endParaRPr lang="ko-KR" altLang="en-US" sz="800" b="0" dirty="0"/>
                    </a:p>
                  </a:txBody>
                  <a:tcPr marL="68580" marR="68580" marT="34290" marB="34290" anchor="ctr"/>
                </a:tc>
              </a:tr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/>
                        <a:t>전호번호</a:t>
                      </a:r>
                      <a:endParaRPr lang="ko-KR" altLang="en-US" sz="700" b="0" dirty="0"/>
                    </a:p>
                  </a:txBody>
                  <a:tcPr marL="68580" marR="68580" marT="34290" marB="34290" anchor="ctr"/>
                </a:tc>
              </a:tr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/>
                        <a:t>생 일</a:t>
                      </a:r>
                      <a:endParaRPr lang="ko-KR" altLang="en-US" sz="800" b="0" dirty="0"/>
                    </a:p>
                  </a:txBody>
                  <a:tcPr marL="68580" marR="68580" marT="34290" marB="34290" anchor="ctr"/>
                </a:tc>
              </a:tr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/>
                        <a:t>회 사</a:t>
                      </a:r>
                      <a:endParaRPr lang="ko-KR" altLang="en-US" sz="800" b="0" dirty="0"/>
                    </a:p>
                  </a:txBody>
                  <a:tcPr marL="68580" marR="68580" marT="34290" marB="34290" anchor="ctr"/>
                </a:tc>
              </a:tr>
              <a:tr h="29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/>
                        <a:t>메 모</a:t>
                      </a:r>
                      <a:endParaRPr lang="ko-KR" altLang="en-US" sz="800" b="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103" name="직사각형 102"/>
          <p:cNvSpPr/>
          <p:nvPr/>
        </p:nvSpPr>
        <p:spPr>
          <a:xfrm>
            <a:off x="3353357" y="4171417"/>
            <a:ext cx="309700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75" dirty="0"/>
              <a:t>▼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128408" y="4488410"/>
            <a:ext cx="1449319" cy="2505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128408" y="4795085"/>
            <a:ext cx="1449319" cy="2505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704019" y="5131813"/>
            <a:ext cx="1717801" cy="227731"/>
            <a:chOff x="3805734" y="5003162"/>
            <a:chExt cx="2290401" cy="303641"/>
          </a:xfrm>
        </p:grpSpPr>
        <p:sp>
          <p:nvSpPr>
            <p:cNvPr id="107" name="직사각형 106"/>
            <p:cNvSpPr/>
            <p:nvPr/>
          </p:nvSpPr>
          <p:spPr>
            <a:xfrm>
              <a:off x="3805734" y="5003162"/>
              <a:ext cx="677304" cy="30364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75" dirty="0">
                  <a:solidFill>
                    <a:schemeClr val="tx1"/>
                  </a:solidFill>
                  <a:latin typeface="+mn-ea"/>
                </a:rPr>
                <a:t>저장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612282" y="5003162"/>
              <a:ext cx="677304" cy="30364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75" dirty="0">
                  <a:solidFill>
                    <a:schemeClr val="tx1"/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5418831" y="5003162"/>
              <a:ext cx="677304" cy="30364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75" dirty="0">
                  <a:solidFill>
                    <a:schemeClr val="tx1"/>
                  </a:solidFill>
                  <a:latin typeface="+mn-ea"/>
                </a:rPr>
                <a:t>삭제</a:t>
              </a: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1208062" y="6079331"/>
            <a:ext cx="26949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화면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53399" y="2132856"/>
            <a:ext cx="3759160" cy="36125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33" y="2536015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5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00" y="2175975"/>
            <a:ext cx="3759160" cy="3557281"/>
          </a:xfrm>
          <a:prstGeom prst="rect">
            <a:avLst/>
          </a:prstGeom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8596" y="1311151"/>
            <a:ext cx="39966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인터페이스 설계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08292" y="6079331"/>
            <a:ext cx="26853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처리 화면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3568" y="2132856"/>
            <a:ext cx="3759160" cy="36125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36384" y="2740490"/>
            <a:ext cx="365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17967" y="2371212"/>
            <a:ext cx="11112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</a:t>
            </a:r>
            <a:r>
              <a:rPr lang="en-US" altLang="ko-KR" sz="13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에러</a:t>
            </a:r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8969" y="3891463"/>
            <a:ext cx="2477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처리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92" y="3071930"/>
            <a:ext cx="2824313" cy="2039176"/>
          </a:xfrm>
          <a:prstGeom prst="rect">
            <a:avLst/>
          </a:prstGeom>
          <a:solidFill>
            <a:srgbClr val="FB625C">
              <a:alpha val="37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53399" y="2132856"/>
            <a:ext cx="3759160" cy="36125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latin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06" y="2536015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46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21029" y="3105835"/>
            <a:ext cx="2101942" cy="646331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6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테스트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2765501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성능 시험 방법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1619250" y="2214554"/>
            <a:ext cx="2271708" cy="2271708"/>
          </a:xfrm>
          <a:prstGeom prst="ellipse">
            <a:avLst/>
          </a:prstGeom>
          <a:solidFill>
            <a:srgbClr val="FB625C">
              <a:alpha val="85000"/>
            </a:srgbClr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상황별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시뮬레이션</a:t>
            </a:r>
          </a:p>
        </p:txBody>
      </p:sp>
      <p:sp>
        <p:nvSpPr>
          <p:cNvPr id="7" name="타원 6"/>
          <p:cNvSpPr/>
          <p:nvPr/>
        </p:nvSpPr>
        <p:spPr bwMode="auto">
          <a:xfrm>
            <a:off x="571472" y="3786190"/>
            <a:ext cx="2271708" cy="2271708"/>
          </a:xfrm>
          <a:prstGeom prst="ellipse">
            <a:avLst/>
          </a:prstGeom>
          <a:solidFill>
            <a:srgbClr val="A4BF3A">
              <a:alpha val="85000"/>
            </a:srgbClr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베타 테스트</a:t>
            </a:r>
          </a:p>
        </p:txBody>
      </p:sp>
      <p:sp>
        <p:nvSpPr>
          <p:cNvPr id="8" name="타원 7"/>
          <p:cNvSpPr/>
          <p:nvPr/>
        </p:nvSpPr>
        <p:spPr bwMode="auto">
          <a:xfrm>
            <a:off x="2657482" y="3786190"/>
            <a:ext cx="2271708" cy="2271708"/>
          </a:xfrm>
          <a:prstGeom prst="ellipse">
            <a:avLst/>
          </a:prstGeom>
          <a:solidFill>
            <a:srgbClr val="11A6FF">
              <a:alpha val="85000"/>
            </a:srgbClr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신뢰성 평가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004048" y="2208906"/>
            <a:ext cx="4139952" cy="3149908"/>
            <a:chOff x="5004048" y="2208906"/>
            <a:chExt cx="3357586" cy="3149908"/>
          </a:xfrm>
        </p:grpSpPr>
        <p:sp>
          <p:nvSpPr>
            <p:cNvPr id="9" name="TextBox 8"/>
            <p:cNvSpPr txBox="1"/>
            <p:nvPr/>
          </p:nvSpPr>
          <p:spPr>
            <a:xfrm>
              <a:off x="5004048" y="2208906"/>
              <a:ext cx="33575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Blip>
                  <a:blip r:embed="rId2"/>
                </a:buBlip>
              </a:pPr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3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상황별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시나리오에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따른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시뮬레이션을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</a:t>
              </a:r>
              <a:endParaRPr lang="en-US" altLang="ko-KR" sz="1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buBlip>
                  <a:blip r:embed="rId2"/>
                </a:buBlip>
              </a:pPr>
              <a:endPara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04048" y="3637666"/>
              <a:ext cx="3357586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Blip>
                  <a:blip r:embed="rId3"/>
                </a:buBlip>
              </a:pPr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30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알파테스트</a:t>
              </a:r>
              <a:r>
                <a:rPr lang="en-US" altLang="ko-KR" sz="13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외에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사용자들의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반영을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3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검증하기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위해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베타</a:t>
              </a:r>
              <a:r>
                <a:rPr lang="en-US" altLang="ko-KR" sz="13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  <a:r>
                <a:rPr lang="en-US" altLang="ko-KR" sz="13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</a:t>
              </a:r>
              <a:endParaRPr lang="en-US" altLang="ko-KR" sz="13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buBlip>
                  <a:blip r:embed="rId3"/>
                </a:buBlip>
              </a:pPr>
              <a:endPara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048" y="5066426"/>
              <a:ext cx="335758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Blip>
                  <a:blip r:embed="rId4"/>
                </a:buBlip>
              </a:pPr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30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예기치</a:t>
              </a:r>
              <a:r>
                <a:rPr lang="en-US" altLang="ko-KR" sz="13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못한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상황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발생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 </a:t>
              </a:r>
              <a:r>
                <a:rPr lang="en-US" altLang="ko-KR" sz="13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신뢰성</a:t>
              </a:r>
              <a:r>
                <a:rPr lang="en-US" altLang="ko-KR" sz="13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kern="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평가</a:t>
              </a:r>
              <a:r>
                <a:rPr lang="en-US" altLang="ko-KR" sz="13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</a:t>
              </a:r>
              <a:endPara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050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테스트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96" y="1311151"/>
            <a:ext cx="4105611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미흡한 부분과 개선 방법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8" name="Group 67"/>
          <p:cNvGraphicFramePr>
            <a:graphicFrameLocks/>
          </p:cNvGraphicFramePr>
          <p:nvPr>
            <p:extLst/>
          </p:nvPr>
        </p:nvGraphicFramePr>
        <p:xfrm>
          <a:off x="773158" y="2029906"/>
          <a:ext cx="7597684" cy="4279415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3796093"/>
                <a:gridCol w="3801591"/>
              </a:tblGrid>
              <a:tr h="8558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미흡한 부분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방법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</a:tr>
              <a:tr h="855883">
                <a:tc>
                  <a:txBody>
                    <a:bodyPr/>
                    <a:lstStyle/>
                    <a:p>
                      <a:pPr marL="11176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페이지에서 </a:t>
                      </a:r>
                      <a:r>
                        <a:rPr lang="ko-KR" altLang="en-US" sz="18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스크립트릿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표현 언어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커스텀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태그 라이브러리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5883">
                <a:tc>
                  <a:txBody>
                    <a:bodyPr/>
                    <a:lstStyle/>
                    <a:p>
                      <a:pPr marL="11176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부족한 컨트롤러 기능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스프링 프레임워크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5883">
                <a:tc>
                  <a:txBody>
                    <a:bodyPr/>
                    <a:lstStyle/>
                    <a:p>
                      <a:pPr marL="11176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미흡한 데이터베이스 연결 처리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커넥션 풀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5883">
                <a:tc>
                  <a:txBody>
                    <a:bodyPr/>
                    <a:lstStyle/>
                    <a:p>
                      <a:pPr marL="11176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및 </a:t>
                      </a:r>
                      <a:r>
                        <a:rPr lang="ko-KR" altLang="en-US" sz="18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로깅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 부족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SLF4J, Log4j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894" marR="18894" marT="18894" marB="1889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672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79401" y="3090223"/>
            <a:ext cx="3385199" cy="677555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배포 및 관리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338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배포 및 관리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8596" y="1311151"/>
            <a:ext cx="2040943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 절차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4770" y="1706621"/>
            <a:ext cx="83198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algn="just" fontAlgn="base"/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프로젝트는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진화형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모형을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따른다</a:t>
            </a:r>
            <a:r>
              <a:rPr lang="en-US" altLang="ko-KR" sz="15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2839" y="6165304"/>
            <a:ext cx="81760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prototype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개발하여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prototype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평가과정을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거쳐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prototype를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개선하고</a:t>
            </a:r>
            <a:endParaRPr lang="en-US" altLang="ko-KR" sz="15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사항에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대하여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후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단계를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거친다</a:t>
            </a: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5" name="_x99981192" descr="EMB0000243449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32" y="2204864"/>
            <a:ext cx="7047752" cy="38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641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배포 및 관리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8596" y="1311151"/>
            <a:ext cx="3182281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배포 및 품질 관리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1035819" y="2143116"/>
            <a:ext cx="2286016" cy="1214446"/>
          </a:xfrm>
          <a:prstGeom prst="roundRect">
            <a:avLst>
              <a:gd name="adj" fmla="val 0"/>
            </a:avLst>
          </a:prstGeom>
          <a:solidFill>
            <a:srgbClr val="FB625C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문서화</a:t>
            </a:r>
            <a:endParaRPr lang="ko-KR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1035819" y="3500438"/>
            <a:ext cx="2286016" cy="1214446"/>
          </a:xfrm>
          <a:prstGeom prst="roundRect">
            <a:avLst>
              <a:gd name="adj" fmla="val 0"/>
            </a:avLst>
          </a:prstGeom>
          <a:solidFill>
            <a:srgbClr val="A4BF3A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유지 보수</a:t>
            </a:r>
            <a:endParaRPr lang="ko-KR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AutoShape 2"/>
          <p:cNvSpPr>
            <a:spLocks noChangeArrowheads="1"/>
          </p:cNvSpPr>
          <p:nvPr/>
        </p:nvSpPr>
        <p:spPr bwMode="gray">
          <a:xfrm>
            <a:off x="1035819" y="4857760"/>
            <a:ext cx="2286016" cy="1214446"/>
          </a:xfrm>
          <a:prstGeom prst="roundRect">
            <a:avLst>
              <a:gd name="adj" fmla="val 0"/>
            </a:avLst>
          </a:prstGeom>
          <a:solidFill>
            <a:srgbClr val="11A6FF"/>
          </a:solidFill>
          <a:ln w="127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설치 및 인수</a:t>
            </a:r>
            <a:endParaRPr lang="ko-KR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340075" y="2143116"/>
            <a:ext cx="4832325" cy="1214446"/>
            <a:chOff x="3161480" y="2143116"/>
            <a:chExt cx="4832325" cy="1214446"/>
          </a:xfrm>
        </p:grpSpPr>
        <p:sp>
          <p:nvSpPr>
            <p:cNvPr id="18" name="AutoShape 2"/>
            <p:cNvSpPr>
              <a:spLocks noChangeArrowheads="1"/>
            </p:cNvSpPr>
            <p:nvPr/>
          </p:nvSpPr>
          <p:spPr bwMode="gray">
            <a:xfrm>
              <a:off x="3286116" y="2143116"/>
              <a:ext cx="4643470" cy="1214446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6350" algn="ctr">
              <a:solidFill>
                <a:srgbClr val="B2B2B2"/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endParaRPr kumimoji="1" lang="ko-K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61480" y="2260975"/>
              <a:ext cx="4832325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시스템 별 </a:t>
              </a: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 및 요구사항 분석에 따른 해결방법을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제시</a:t>
              </a:r>
              <a:endPara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자료사전 </a:t>
              </a: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소단위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명세서 작성</a:t>
              </a:r>
              <a:endPara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유지보수를 </a:t>
              </a:r>
              <a:r>
                <a:rPr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위한 코드의 문서화를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</a:t>
              </a:r>
              <a:endPara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AutoShape 2"/>
          <p:cNvSpPr>
            <a:spLocks noChangeArrowheads="1"/>
          </p:cNvSpPr>
          <p:nvPr/>
        </p:nvSpPr>
        <p:spPr bwMode="gray">
          <a:xfrm>
            <a:off x="3464711" y="4857760"/>
            <a:ext cx="4643470" cy="121444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AutoShape 2"/>
          <p:cNvSpPr>
            <a:spLocks noChangeArrowheads="1"/>
          </p:cNvSpPr>
          <p:nvPr/>
        </p:nvSpPr>
        <p:spPr bwMode="gray">
          <a:xfrm>
            <a:off x="3464711" y="3500438"/>
            <a:ext cx="4643470" cy="121444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98845" y="3618297"/>
            <a:ext cx="48323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발생시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프로그램의 오류 수정 및 정확한 기록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정기적인 점검을 통해 문제점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사용자의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확인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개발 외 별도의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유지보수를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위한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1614" y="4975619"/>
            <a:ext cx="48323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프로그램의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설치는 개발팀에서 담당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재설치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프로그래머를 파견하여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프로그램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방법 및 주의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실시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316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00325" y="3105835"/>
            <a:ext cx="2543350" cy="646331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목표정의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863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6619" y="2420888"/>
            <a:ext cx="4850763" cy="1092607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주소록 프로젝트</a:t>
            </a:r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Address-Book Project </a:t>
            </a: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733256"/>
            <a:ext cx="4152900" cy="819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96181" y="5676781"/>
            <a:ext cx="3706464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>
              <a:lnSpc>
                <a:spcPct val="150000"/>
              </a:lnSpc>
            </a:pPr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 및 부록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(Reference and Appendix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r" fontAlgn="base">
              <a:lnSpc>
                <a:spcPct val="150000"/>
              </a:lnSpc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공학론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정익사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최은만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1995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r" fontAlgn="base">
              <a:lnSpc>
                <a:spcPct val="150000"/>
              </a:lnSpc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참조모델 가이드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미래창조과학부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2013)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62095"/>
            <a:ext cx="3871161" cy="387116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목표정의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596" y="1324261"/>
            <a:ext cx="6474849" cy="128759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 목표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기반의 웹 애플리케이션 설계 구조를 이해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빈즈를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데이터베이스 연동 웹 프로그래밍 과정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500298" y="2702766"/>
            <a:ext cx="4110040" cy="4038602"/>
            <a:chOff x="2500298" y="2071678"/>
            <a:chExt cx="4110040" cy="4038602"/>
          </a:xfrm>
        </p:grpSpPr>
        <p:sp>
          <p:nvSpPr>
            <p:cNvPr id="35" name="도넛 34"/>
            <p:cNvSpPr/>
            <p:nvPr/>
          </p:nvSpPr>
          <p:spPr>
            <a:xfrm>
              <a:off x="2762247" y="2381243"/>
              <a:ext cx="3524274" cy="3524274"/>
            </a:xfrm>
            <a:prstGeom prst="donut">
              <a:avLst>
                <a:gd name="adj" fmla="val 194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4929190" y="2071678"/>
              <a:ext cx="1252520" cy="1252520"/>
            </a:xfrm>
            <a:prstGeom prst="ellipse">
              <a:avLst/>
            </a:prstGeom>
            <a:solidFill>
              <a:srgbClr val="FB625C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웹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앱</a:t>
              </a:r>
              <a:endPara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/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설계</a:t>
              </a:r>
              <a:endParaRPr lang="ko-KR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928926" y="4857760"/>
              <a:ext cx="1252520" cy="1252520"/>
            </a:xfrm>
            <a:prstGeom prst="ellipse">
              <a:avLst/>
            </a:prstGeom>
            <a:solidFill>
              <a:srgbClr val="11A6FF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sz="16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빈즈</a:t>
              </a:r>
              <a:endParaRPr lang="ko-KR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2500298" y="2500306"/>
              <a:ext cx="1252520" cy="1252520"/>
            </a:xfrm>
            <a:prstGeom prst="ellipse">
              <a:avLst/>
            </a:prstGeom>
            <a:solidFill>
              <a:srgbClr val="FFBF00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en-US" altLang="ko-KR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MVC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패턴</a:t>
              </a:r>
              <a:endParaRPr lang="ko-KR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5357818" y="4429132"/>
              <a:ext cx="1252520" cy="1252520"/>
            </a:xfrm>
            <a:prstGeom prst="ellipse">
              <a:avLst/>
            </a:prstGeom>
            <a:solidFill>
              <a:srgbClr val="A4BF3A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</a:t>
              </a:r>
              <a:endPara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ctr" defTabSz="801688"/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베이스</a:t>
              </a:r>
              <a:endParaRPr lang="ko-KR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43306" y="3929066"/>
              <a:ext cx="1857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개발 목표</a:t>
              </a:r>
              <a:endParaRPr lang="en-US" altLang="ko-KR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315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목표정의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596" y="1324261"/>
            <a:ext cx="2040943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 범위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678629" y="2219863"/>
            <a:ext cx="2500105" cy="3709467"/>
          </a:xfrm>
          <a:prstGeom prst="roundRect">
            <a:avLst>
              <a:gd name="adj" fmla="val 5972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629" y="3312740"/>
            <a:ext cx="2461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로직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설계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678629" y="2214554"/>
            <a:ext cx="2500330" cy="557353"/>
          </a:xfrm>
          <a:prstGeom prst="round2SameRect">
            <a:avLst>
              <a:gd name="adj1" fmla="val 18572"/>
              <a:gd name="adj2" fmla="val 0"/>
            </a:avLst>
          </a:prstGeom>
          <a:solidFill>
            <a:srgbClr val="FFBF00"/>
          </a:solidFill>
          <a:ln w="12700" algn="ctr">
            <a:noFill/>
            <a:round/>
            <a:headEnd/>
            <a:tailEnd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프로그램 분석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</a:t>
            </a:r>
            <a:endParaRPr lang="ko-KR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7" name="그룹 35"/>
          <p:cNvGrpSpPr/>
          <p:nvPr/>
        </p:nvGrpSpPr>
        <p:grpSpPr>
          <a:xfrm>
            <a:off x="3321835" y="2214554"/>
            <a:ext cx="2500330" cy="3714778"/>
            <a:chOff x="1042962" y="4150030"/>
            <a:chExt cx="3216722" cy="3714778"/>
          </a:xfrm>
        </p:grpSpPr>
        <p:sp>
          <p:nvSpPr>
            <p:cNvPr id="20" name="AutoShape 2"/>
            <p:cNvSpPr>
              <a:spLocks noChangeArrowheads="1"/>
            </p:cNvSpPr>
            <p:nvPr/>
          </p:nvSpPr>
          <p:spPr bwMode="gray">
            <a:xfrm>
              <a:off x="1042962" y="4155340"/>
              <a:ext cx="3216433" cy="3709468"/>
            </a:xfrm>
            <a:prstGeom prst="roundRect">
              <a:avLst>
                <a:gd name="adj" fmla="val 5972"/>
              </a:avLst>
            </a:prstGeom>
            <a:gradFill rotWithShape="1">
              <a:gsLst>
                <a:gs pos="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6350" algn="ctr">
              <a:solidFill>
                <a:srgbClr val="B2B2B2"/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endParaRPr kumimoji="1" lang="ko-K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1042962" y="415003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A4BF3A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프로그램 구현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2" name="그룹 36"/>
          <p:cNvGrpSpPr/>
          <p:nvPr/>
        </p:nvGrpSpPr>
        <p:grpSpPr>
          <a:xfrm>
            <a:off x="5965041" y="2214554"/>
            <a:ext cx="2500330" cy="3714776"/>
            <a:chOff x="4498550" y="4150030"/>
            <a:chExt cx="3216722" cy="3714776"/>
          </a:xfrm>
        </p:grpSpPr>
        <p:sp>
          <p:nvSpPr>
            <p:cNvPr id="25" name="AutoShape 2"/>
            <p:cNvSpPr>
              <a:spLocks noChangeArrowheads="1"/>
            </p:cNvSpPr>
            <p:nvPr/>
          </p:nvSpPr>
          <p:spPr bwMode="gray">
            <a:xfrm>
              <a:off x="4498550" y="4155339"/>
              <a:ext cx="3216433" cy="3709467"/>
            </a:xfrm>
            <a:prstGeom prst="roundRect">
              <a:avLst>
                <a:gd name="adj" fmla="val 5972"/>
              </a:avLst>
            </a:prstGeom>
            <a:gradFill rotWithShape="1">
              <a:gsLst>
                <a:gs pos="0">
                  <a:srgbClr val="DDDDDD">
                    <a:gamma/>
                    <a:tint val="0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6350" algn="ctr">
              <a:solidFill>
                <a:srgbClr val="B2B2B2"/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endParaRPr kumimoji="1" lang="ko-KR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4498550" y="4150030"/>
              <a:ext cx="3216722" cy="557353"/>
            </a:xfrm>
            <a:prstGeom prst="round2SameRect">
              <a:avLst>
                <a:gd name="adj1" fmla="val 18572"/>
                <a:gd name="adj2" fmla="val 0"/>
              </a:avLst>
            </a:prstGeom>
            <a:solidFill>
              <a:srgbClr val="11A6FF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프로그램 평가</a:t>
              </a:r>
              <a:endParaRPr lang="ko-KR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21835" y="3284984"/>
            <a:ext cx="2461942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화면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빈즈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클래스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65041" y="3340497"/>
            <a:ext cx="2461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삭제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782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37281" y="2681417"/>
            <a:ext cx="3779135" cy="3483887"/>
            <a:chOff x="4221889" y="2393385"/>
            <a:chExt cx="3779135" cy="3483887"/>
          </a:xfrm>
        </p:grpSpPr>
        <p:sp>
          <p:nvSpPr>
            <p:cNvPr id="51" name="정육면체 50"/>
            <p:cNvSpPr/>
            <p:nvPr/>
          </p:nvSpPr>
          <p:spPr bwMode="auto">
            <a:xfrm>
              <a:off x="4230489" y="4829901"/>
              <a:ext cx="3770535" cy="1047371"/>
            </a:xfrm>
            <a:prstGeom prst="cube">
              <a:avLst>
                <a:gd name="adj" fmla="val 66111"/>
              </a:avLst>
            </a:prstGeom>
            <a:solidFill>
              <a:srgbClr val="A4BF3A">
                <a:alpha val="85000"/>
              </a:srgb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6" name="정육면체 55"/>
            <p:cNvSpPr/>
            <p:nvPr/>
          </p:nvSpPr>
          <p:spPr bwMode="auto">
            <a:xfrm>
              <a:off x="4221889" y="4017729"/>
              <a:ext cx="3770535" cy="1047371"/>
            </a:xfrm>
            <a:prstGeom prst="cube">
              <a:avLst>
                <a:gd name="adj" fmla="val 66111"/>
              </a:avLst>
            </a:prstGeom>
            <a:solidFill>
              <a:srgbClr val="11A6FF">
                <a:alpha val="85000"/>
              </a:srgb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7" name="정육면체 56"/>
            <p:cNvSpPr/>
            <p:nvPr/>
          </p:nvSpPr>
          <p:spPr bwMode="auto">
            <a:xfrm>
              <a:off x="4221889" y="3205557"/>
              <a:ext cx="3770535" cy="1047371"/>
            </a:xfrm>
            <a:prstGeom prst="cube">
              <a:avLst>
                <a:gd name="adj" fmla="val 66111"/>
              </a:avLst>
            </a:prstGeom>
            <a:solidFill>
              <a:srgbClr val="FB625C">
                <a:alpha val="85000"/>
              </a:srgb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8" name="정육면체 57"/>
            <p:cNvSpPr/>
            <p:nvPr/>
          </p:nvSpPr>
          <p:spPr bwMode="auto">
            <a:xfrm>
              <a:off x="4221889" y="2393385"/>
              <a:ext cx="3770535" cy="1047371"/>
            </a:xfrm>
            <a:prstGeom prst="cube">
              <a:avLst>
                <a:gd name="adj" fmla="val 66111"/>
              </a:avLst>
            </a:prstGeom>
            <a:solidFill>
              <a:srgbClr val="FFBF00">
                <a:alpha val="80000"/>
              </a:srgbClr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endPara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목표정의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596" y="2780928"/>
            <a:ext cx="3964983" cy="3671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화면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Page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 화면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Page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화면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Page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서버</a:t>
            </a:r>
          </a:p>
          <a:p>
            <a:pPr fontAlgn="base">
              <a:lnSpc>
                <a:spcPct val="200000"/>
              </a:lnSpc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데이터관리용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</a:p>
          <a:p>
            <a:pPr fontAlgn="base">
              <a:lnSpc>
                <a:spcPct val="200000"/>
              </a:lnSpc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통합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연동 모듈</a:t>
            </a:r>
          </a:p>
          <a:p>
            <a:pPr fontAlgn="base">
              <a:lnSpc>
                <a:spcPct val="200000"/>
              </a:lnSpc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596" y="1196752"/>
            <a:ext cx="5698996" cy="94795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산출물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본 프로젝트를 진행함에 있어서 다음과 같은 산출물이 발생된다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53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목표정의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596" y="1198493"/>
            <a:ext cx="2457724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1.4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정의 및 약어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316" y="1970592"/>
            <a:ext cx="83001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MVC,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Model-View-Controller,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소프트웨어 개발의 구조적 패턴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/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주소록 목록 화면 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Page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록된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주소를 모두 보여주는 메인 화면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생일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메모로 구성되며 메모의 경우 본문을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목록에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모두 출력하는 형식으로 처리한다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/>
            <a:endParaRPr lang="en-US" altLang="ko-KR" sz="17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주소록 작성 화면 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Page,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주소록을 등록하는 화면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생일의 경우 연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일을 선택할 수 있는 달력이 출력된다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7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17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주소록 </a:t>
            </a:r>
            <a:r>
              <a: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화면 </a:t>
            </a: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Page,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삭제는 한 화면에서 이루어지며 목록 화면에서 주소록 번호의 링크를 선택해서 들어올 수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있다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이때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비밀번호를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받아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본인 확인을 한 후 비밀번호가 틀렸을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경우에는 입력화면으로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되돌아간다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7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1700" dirty="0" smtClean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 </a:t>
            </a:r>
            <a:r>
              <a:rPr lang="ko-KR" altLang="en-US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주소록 작성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Page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받은 데이터를 저장하고 데이터 요청 시에 정보를 출력해주는 서버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945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0141" y="3090223"/>
            <a:ext cx="3723719" cy="677555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60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6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3634127"/>
              </p:ext>
            </p:extLst>
          </p:nvPr>
        </p:nvGraphicFramePr>
        <p:xfrm>
          <a:off x="882001" y="1916831"/>
          <a:ext cx="7379999" cy="4755675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521648"/>
                <a:gridCol w="3588721"/>
                <a:gridCol w="1634815"/>
                <a:gridCol w="1634815"/>
              </a:tblGrid>
              <a:tr h="226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 작 업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선행 작업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소요기간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17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E6FF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MVC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패턴 기반의 웹 애플리케이션 설계 구조 이해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DA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데이터 요소 및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주소록 목록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화면 웹페이지 작성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주문처리 구현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B,C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데이터 베이스 설계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웹페이지 구축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주소록 데이터 전송기능 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데이터요소 및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주문처리 구현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주소록 목록 웹페이지 데이터 출력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주소록 작성 웹페이지 데이터 출력 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주소록 수정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웹페이지 데이터 출력 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테스트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A,D,J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8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전체시스템 통합 테스트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계획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311151"/>
            <a:ext cx="6535507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일정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CPM(Critical Path Method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소작업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리스트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44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pptwear4">
      <a:dk1>
        <a:sysClr val="windowText" lastClr="000000"/>
      </a:dk1>
      <a:lt1>
        <a:sysClr val="window" lastClr="FFFFFF"/>
      </a:lt1>
      <a:dk2>
        <a:srgbClr val="333333"/>
      </a:dk2>
      <a:lt2>
        <a:srgbClr val="C0C0C0"/>
      </a:lt2>
      <a:accent1>
        <a:srgbClr val="0048AC"/>
      </a:accent1>
      <a:accent2>
        <a:srgbClr val="0173D4"/>
      </a:accent2>
      <a:accent3>
        <a:srgbClr val="11A6FF"/>
      </a:accent3>
      <a:accent4>
        <a:srgbClr val="85D3F7"/>
      </a:accent4>
      <a:accent5>
        <a:srgbClr val="BAE6FF"/>
      </a:accent5>
      <a:accent6>
        <a:srgbClr val="FFBF00"/>
      </a:accent6>
      <a:hlink>
        <a:srgbClr val="0173D4"/>
      </a:hlink>
      <a:folHlink>
        <a:srgbClr val="11A6FF"/>
      </a:folHlink>
    </a:clrScheme>
    <a:fontScheme name="pptshop 6">
      <a:majorFont>
        <a:latin typeface="Arial"/>
        <a:ea typeface="나눔고딕"/>
        <a:cs typeface=""/>
      </a:majorFont>
      <a:minorFont>
        <a:latin typeface="Calibri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1176</Words>
  <Application>Microsoft Office PowerPoint</Application>
  <PresentationFormat>화면 슬라이드 쇼(4:3)</PresentationFormat>
  <Paragraphs>348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Arial</vt:lpstr>
      <vt:lpstr>나눔고딕</vt:lpstr>
      <vt:lpstr>Calibri</vt:lpstr>
      <vt:lpstr>맑은 고딕</vt:lpstr>
      <vt:lpstr>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www.pptshop.co.kr;CNTREE</dc:creator>
  <cp:keywords>www.pptshop.co.kr</cp:keywords>
  <dc:description>본 콘텐츠의 저작권은 CNTREE에 있으며 
무단 전재, 복사, 배포 시 법적인 제재를 받을 수 있습니다.
www.pptshop.co.kr</dc:description>
  <cp:lastModifiedBy>임승한</cp:lastModifiedBy>
  <cp:revision>474</cp:revision>
  <dcterms:created xsi:type="dcterms:W3CDTF">2011-06-05T13:27:46Z</dcterms:created>
  <dcterms:modified xsi:type="dcterms:W3CDTF">2015-06-02T11:00:44Z</dcterms:modified>
</cp:coreProperties>
</file>